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3745" r:id="rId2"/>
  </p:sldMasterIdLst>
  <p:sldIdLst>
    <p:sldId id="296" r:id="rId3"/>
    <p:sldId id="256" r:id="rId4"/>
    <p:sldId id="283" r:id="rId5"/>
    <p:sldId id="259" r:id="rId6"/>
    <p:sldId id="292" r:id="rId7"/>
    <p:sldId id="313" r:id="rId8"/>
    <p:sldId id="314" r:id="rId9"/>
    <p:sldId id="311" r:id="rId10"/>
    <p:sldId id="258" r:id="rId11"/>
    <p:sldId id="315" r:id="rId12"/>
    <p:sldId id="312" r:id="rId13"/>
    <p:sldId id="288" r:id="rId14"/>
    <p:sldId id="316" r:id="rId15"/>
    <p:sldId id="317" r:id="rId16"/>
    <p:sldId id="320" r:id="rId17"/>
    <p:sldId id="319" r:id="rId18"/>
    <p:sldId id="322" r:id="rId19"/>
    <p:sldId id="318" r:id="rId20"/>
    <p:sldId id="333" r:id="rId21"/>
    <p:sldId id="342" r:id="rId22"/>
    <p:sldId id="332" r:id="rId23"/>
    <p:sldId id="335" r:id="rId24"/>
    <p:sldId id="334" r:id="rId25"/>
    <p:sldId id="338" r:id="rId26"/>
    <p:sldId id="344" r:id="rId27"/>
    <p:sldId id="340" r:id="rId28"/>
    <p:sldId id="346" r:id="rId29"/>
    <p:sldId id="368" r:id="rId30"/>
    <p:sldId id="345" r:id="rId31"/>
    <p:sldId id="343" r:id="rId32"/>
    <p:sldId id="364" r:id="rId33"/>
    <p:sldId id="366" r:id="rId34"/>
    <p:sldId id="348" r:id="rId35"/>
    <p:sldId id="350" r:id="rId36"/>
    <p:sldId id="351" r:id="rId37"/>
    <p:sldId id="352" r:id="rId38"/>
    <p:sldId id="353" r:id="rId39"/>
    <p:sldId id="386" r:id="rId40"/>
    <p:sldId id="388" r:id="rId41"/>
    <p:sldId id="389" r:id="rId42"/>
    <p:sldId id="390" r:id="rId43"/>
    <p:sldId id="354" r:id="rId44"/>
    <p:sldId id="355" r:id="rId45"/>
    <p:sldId id="356" r:id="rId46"/>
    <p:sldId id="357" r:id="rId47"/>
    <p:sldId id="358" r:id="rId48"/>
    <p:sldId id="359" r:id="rId49"/>
    <p:sldId id="360" r:id="rId50"/>
    <p:sldId id="361" r:id="rId51"/>
    <p:sldId id="362" r:id="rId52"/>
    <p:sldId id="324" r:id="rId53"/>
    <p:sldId id="378" r:id="rId54"/>
    <p:sldId id="380" r:id="rId55"/>
    <p:sldId id="381" r:id="rId56"/>
    <p:sldId id="385" r:id="rId57"/>
    <p:sldId id="325" r:id="rId58"/>
    <p:sldId id="375" r:id="rId59"/>
    <p:sldId id="373" r:id="rId60"/>
    <p:sldId id="371" r:id="rId61"/>
    <p:sldId id="376" r:id="rId62"/>
    <p:sldId id="374" r:id="rId63"/>
    <p:sldId id="372" r:id="rId64"/>
    <p:sldId id="377" r:id="rId65"/>
    <p:sldId id="326" r:id="rId66"/>
    <p:sldId id="287" r:id="rId6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9642" autoAdjust="0"/>
  </p:normalViewPr>
  <p:slideViewPr>
    <p:cSldViewPr>
      <p:cViewPr varScale="1">
        <p:scale>
          <a:sx n="92" d="100"/>
          <a:sy n="92" d="100"/>
        </p:scale>
        <p:origin x="-13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7A58C-6AEC-4AC4-95B0-7DDE9D238A7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4000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39F0-1DFE-4705-B51F-E3E3A61E503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4000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07DD0-8B7B-439E-9111-67DDF19206E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4000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7A58C-6AEC-4AC4-95B0-7DDE9D238A78}" type="slidenum">
              <a:rPr lang="pl-PL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08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4000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7076EB-12C0-4FDC-833E-42F51DB34BF8}" type="slidenum">
              <a:rPr lang="pl-P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29431"/>
      </p:ext>
    </p:extLst>
  </p:cSld>
  <p:clrMapOvr>
    <a:masterClrMapping/>
  </p:clrMapOvr>
  <p:transition advClick="0" advTm="4000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E546D-D175-4FB4-B231-F07E926DB7D8}" type="slidenum">
              <a:rPr lang="pl-PL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08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4000"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975EE5-348C-4AA9-8325-7FC72FDB85E6}" type="slidenum">
              <a:rPr lang="pl-P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74019"/>
      </p:ext>
    </p:extLst>
  </p:cSld>
  <p:clrMapOvr>
    <a:masterClrMapping/>
  </p:clrMapOvr>
  <p:transition advClick="0" advTm="4000"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89439-33B1-4F32-92EB-6B3C8971783F}" type="slidenum">
              <a:rPr lang="pl-P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25932"/>
      </p:ext>
    </p:extLst>
  </p:cSld>
  <p:clrMapOvr>
    <a:masterClrMapping/>
  </p:clrMapOvr>
  <p:transition advClick="0" advTm="4000"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2FFE85-0AE6-4E4D-9233-7CCAB7661F9A}" type="slidenum">
              <a:rPr lang="pl-P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40986"/>
      </p:ext>
    </p:extLst>
  </p:cSld>
  <p:clrMapOvr>
    <a:masterClrMapping/>
  </p:clrMapOvr>
  <p:transition advClick="0" advTm="4000"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8323D-AE9D-4B18-BBFC-6A546A39F657}" type="slidenum">
              <a:rPr lang="pl-P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0225"/>
      </p:ext>
    </p:extLst>
  </p:cSld>
  <p:clrMapOvr>
    <a:masterClrMapping/>
  </p:clrMapOvr>
  <p:transition advClick="0" advTm="4000"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4108B-F461-4648-B909-C78C0DF81AD1}" type="slidenum">
              <a:rPr lang="pl-P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45830"/>
      </p:ext>
    </p:extLst>
  </p:cSld>
  <p:clrMapOvr>
    <a:masterClrMapping/>
  </p:clrMapOvr>
  <p:transition advClick="0" advTm="4000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7076EB-12C0-4FDC-833E-42F51DB34BF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4000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7BDAE165-479D-4A6D-AA4B-EC6877AFBB09}" type="slidenum">
              <a:rPr lang="pl-P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439282246"/>
      </p:ext>
    </p:extLst>
  </p:cSld>
  <p:clrMapOvr>
    <a:masterClrMapping/>
  </p:clrMapOvr>
  <p:transition advClick="0" advTm="4000"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39F0-1DFE-4705-B51F-E3E3A61E503C}" type="slidenum">
              <a:rPr lang="pl-P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22892"/>
      </p:ext>
    </p:extLst>
  </p:cSld>
  <p:clrMapOvr>
    <a:masterClrMapping/>
  </p:clrMapOvr>
  <p:transition advClick="0" advTm="4000"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07DD0-8B7B-439E-9111-67DDF19206EE}" type="slidenum">
              <a:rPr lang="pl-P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55608"/>
      </p:ext>
    </p:extLst>
  </p:cSld>
  <p:clrMapOvr>
    <a:masterClrMapping/>
  </p:clrMapOvr>
  <p:transition advClick="0" advTm="4000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E546D-D175-4FB4-B231-F07E926DB7D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4000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975EE5-348C-4AA9-8325-7FC72FDB85E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4000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89439-33B1-4F32-92EB-6B3C8971783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4000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2FFE85-0AE6-4E4D-9233-7CCAB7661F9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4000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8323D-AE9D-4B18-BBFC-6A546A39F657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4000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4108B-F461-4648-B909-C78C0DF81AD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4000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7BDAE165-479D-4A6D-AA4B-EC6877AFBB0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4000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7DD80BF-E5A0-4712-A7E8-007331F1D60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advClick="0" advTm="4000">
    <p:cut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7DD80BF-E5A0-4712-A7E8-007331F1D60A}" type="slidenum">
              <a:rPr lang="pl-PL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82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advClick="0" advTm="4000">
    <p:cut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szkola-medyczna.com.pl/kierunki-nauczania/technik-masazysta?tmpl=dodruku&amp;print=1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zkola-medyczna.com.pl/" TargetMode="External"/><Relationship Id="rId2" Type="http://schemas.openxmlformats.org/officeDocument/2006/relationships/hyperlink" Target="mailto:szkolamedyczna@o2.p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9" name="Obraz - mapa bitowa" r:id="rId3" imgW="7125695" imgH="1267002" progId="PBrush">
                  <p:embed/>
                </p:oleObj>
              </mc:Choice>
              <mc:Fallback>
                <p:oleObj name="Obraz - mapa bitowa" r:id="rId3" imgW="7125695" imgH="1267002" progId="PBrush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ytuł 1"/>
          <p:cNvSpPr>
            <a:spLocks noGrp="1"/>
          </p:cNvSpPr>
          <p:nvPr>
            <p:ph type="ctrTitle"/>
          </p:nvPr>
        </p:nvSpPr>
        <p:spPr>
          <a:xfrm>
            <a:off x="755576" y="3284984"/>
            <a:ext cx="7848872" cy="892696"/>
          </a:xfrm>
        </p:spPr>
        <p:txBody>
          <a:bodyPr>
            <a:norm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pl-PL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Policealna</a:t>
            </a:r>
            <a:r>
              <a:rPr lang="pl-PL" sz="4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Szkoła Medyczna</a:t>
            </a: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539552" y="4221088"/>
            <a:ext cx="7999040" cy="1656184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/Policealna </a:t>
            </a:r>
            <a:r>
              <a:rPr lang="pl-PL" sz="3200" b="1" dirty="0" smtClean="0"/>
              <a:t>Szkoła dla Dorosłych</a:t>
            </a:r>
          </a:p>
          <a:p>
            <a:r>
              <a:rPr lang="pl-PL" sz="3200" b="1" dirty="0" smtClean="0"/>
              <a:t>od </a:t>
            </a:r>
            <a:r>
              <a:rPr lang="pl-PL" sz="3200" b="1" dirty="0" smtClean="0"/>
              <a:t>01.09.2016/</a:t>
            </a:r>
            <a:endParaRPr lang="pl-PL" sz="3200" b="1" dirty="0"/>
          </a:p>
        </p:txBody>
      </p:sp>
    </p:spTree>
  </p:cSld>
  <p:clrMapOvr>
    <a:masterClrMapping/>
  </p:clrMapOvr>
  <p:transition advClick="0" advTm="6958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151384"/>
            <a:ext cx="7543800" cy="4267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3200" b="1" dirty="0" smtClean="0">
                <a:latin typeface="Arial" pitchFamily="34" charset="0"/>
                <a:cs typeface="Arial" pitchFamily="34" charset="0"/>
              </a:rPr>
              <a:t>Istnieje korelacja między treściami</a:t>
            </a:r>
            <a:br>
              <a:rPr lang="pl-PL" sz="3200" b="1" dirty="0" smtClean="0">
                <a:latin typeface="Arial" pitchFamily="34" charset="0"/>
                <a:cs typeface="Arial" pitchFamily="34" charset="0"/>
              </a:rPr>
            </a:b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i umiejętnościami zdobywanymi </a:t>
            </a:r>
            <a:br>
              <a:rPr lang="pl-PL" sz="3200" b="1" dirty="0" smtClean="0">
                <a:latin typeface="Arial" pitchFamily="34" charset="0"/>
                <a:cs typeface="Arial" pitchFamily="34" charset="0"/>
              </a:rPr>
            </a:b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w pracowniach szkolnych i podczas zajęć praktycznych i praktyk zawodowych prowadzonych </a:t>
            </a:r>
            <a:br>
              <a:rPr lang="pl-PL" sz="3200" b="1" dirty="0" smtClean="0">
                <a:latin typeface="Arial" pitchFamily="34" charset="0"/>
                <a:cs typeface="Arial" pitchFamily="34" charset="0"/>
              </a:rPr>
            </a:b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w placówkach medycznych.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772224"/>
            <a:ext cx="2214198" cy="3941759"/>
          </a:xfrm>
          <a:prstGeom prst="rect">
            <a:avLst/>
          </a:prstGeom>
        </p:spPr>
      </p:pic>
    </p:spTree>
  </p:cSld>
  <p:clrMapOvr>
    <a:masterClrMapping/>
  </p:clrMapOvr>
  <p:transition advClick="0" advTm="5039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642918"/>
            <a:ext cx="81734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Kształcenie praktyczne realizujemy m.in. w: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Świętokrzyskim Centrum Psychiatrii w Morawicy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Świętokrzyskim Centrum Onkologii w Kielcach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Aptekach ogólnodostępnych i szpitalnych </a:t>
            </a:r>
            <a:b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 Kielcach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Ośrodku Rehabilitacyjno-Edukacyjno-Wychowawczym w Kielcach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Wojewódzkim Szpitalu Zespolonym w Kielcach </a:t>
            </a:r>
          </a:p>
        </p:txBody>
      </p:sp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980728"/>
            <a:ext cx="8173416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ZAWODY: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technik elektroradiolog (2,5 roku)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technik usług kosmetycznych (2 lata)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technik farmaceutyczny (2 lata)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technik masażysta (2 lata)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opiekun medyczny (1 rok)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technik sterylizacji medycznej (1 rok)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terapeuta zajęciowy (2 lata)</a:t>
            </a: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20979" y="404664"/>
            <a:ext cx="8173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TECHNIK ELEKTRORADIOLOG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E:\Prezentacja kierunków nauczania\technik elektroradiolog\WP_20150109_10_34_30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8786810" cy="4935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Prezentacja kierunków nauczania\technik elektroradiolog\WP_20150114_09_07_22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0233" y="1289330"/>
            <a:ext cx="2929385" cy="5214950"/>
          </a:xfrm>
          <a:prstGeom prst="rect">
            <a:avLst/>
          </a:prstGeom>
          <a:noFill/>
        </p:spPr>
      </p:pic>
      <p:pic>
        <p:nvPicPr>
          <p:cNvPr id="18435" name="Picture 3" descr="E:\Prezentacja kierunków nauczania\technik elektroradiolog\WP_20160217_11_33_12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89330"/>
            <a:ext cx="2957908" cy="5265727"/>
          </a:xfrm>
          <a:prstGeom prst="rect">
            <a:avLst/>
          </a:prstGeom>
          <a:noFill/>
        </p:spPr>
      </p:pic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323528" y="-1901"/>
            <a:ext cx="8663904" cy="1008112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Pracownia rentgenodiagnostyki – </a:t>
            </a:r>
          </a:p>
          <a:p>
            <a:pPr algn="ctr"/>
            <a:r>
              <a:rPr lang="pl-P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Zakład Diagnostyki Obrazowej Świętokrzyskiego Centrum Onkologii w Kielcach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Prezentacja kierunków nauczania\technik elektroradiolog\WP_20150123_09_25_48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6748"/>
            <a:ext cx="5328592" cy="2993221"/>
          </a:xfrm>
          <a:prstGeom prst="rect">
            <a:avLst/>
          </a:prstGeom>
          <a:noFill/>
        </p:spPr>
      </p:pic>
      <p:pic>
        <p:nvPicPr>
          <p:cNvPr id="3" name="Picture 2" descr="E:\Prezentacja kierunków nauczania\technik elektroradiolog\WP_20150204_09_50_07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356992"/>
            <a:ext cx="5832648" cy="32763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Prezentacja kierunków nauczania\technik elektroradiolog\WP_20150318_11_52_02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571876"/>
            <a:ext cx="5286380" cy="2969509"/>
          </a:xfrm>
          <a:prstGeom prst="rect">
            <a:avLst/>
          </a:prstGeom>
          <a:noFill/>
        </p:spPr>
      </p:pic>
      <p:pic>
        <p:nvPicPr>
          <p:cNvPr id="20483" name="Picture 3" descr="E:\Prezentacja kierunków nauczania\technik elektroradiolog\WP_20150114_10_25_55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5572132" cy="313002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Prezentacja kierunków nauczania\technik elektroradiolog\WP_20150206_10_07_59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5663981" cy="3181619"/>
          </a:xfrm>
          <a:prstGeom prst="rect">
            <a:avLst/>
          </a:prstGeom>
          <a:noFill/>
        </p:spPr>
      </p:pic>
      <p:pic>
        <p:nvPicPr>
          <p:cNvPr id="4" name="Picture 2" descr="E:\Prezentacja kierunków nauczania\technik elektroradiolog\WP_20150211_10_01_45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429000"/>
            <a:ext cx="5715008" cy="321028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332656"/>
            <a:ext cx="7854696" cy="1752600"/>
          </a:xfrm>
        </p:spPr>
        <p:txBody>
          <a:bodyPr>
            <a:normAutofit lnSpcReduction="10000"/>
          </a:bodyPr>
          <a:lstStyle/>
          <a:p>
            <a:pPr lvl="0" algn="ctr">
              <a:buClr>
                <a:srgbClr val="0BD0D9"/>
              </a:buClr>
            </a:pPr>
            <a:r>
              <a:rPr lang="pl-PL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Pracownia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anatomii radiologicznej – </a:t>
            </a:r>
          </a:p>
          <a:p>
            <a:pPr lvl="0" algn="ctr">
              <a:buClr>
                <a:srgbClr val="0BD0D9"/>
              </a:buClr>
            </a:pPr>
            <a:r>
              <a:rPr lang="pl-PL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Zakład </a:t>
            </a:r>
            <a:r>
              <a:rPr lang="pl-PL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Diagnostyki Obrazowej Świętokrzyskiego Centrum Onkologii w Kielcach</a:t>
            </a:r>
          </a:p>
          <a:p>
            <a:pPr algn="ctr"/>
            <a:r>
              <a:rPr lang="pl-PL" b="1" dirty="0" smtClean="0"/>
              <a:t> </a:t>
            </a:r>
            <a:endParaRPr lang="pl-PL" b="1" dirty="0"/>
          </a:p>
        </p:txBody>
      </p:sp>
      <p:pic>
        <p:nvPicPr>
          <p:cNvPr id="3074" name="Picture 2" descr="F:\Prezentacja kierunków nauczania\technik elektroradiolog\WP_20150213_09_07_02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38245"/>
            <a:ext cx="499941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Prezentacja kierunków nauczania\technik elektroradiolog\WP_20150318_08_42_07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628800"/>
            <a:ext cx="5520223" cy="310086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395536" y="188640"/>
            <a:ext cx="8342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TECHNIK USŁUG KOSMETYCZNYCH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s://z-1-scontent-frt3-1.xx.fbcdn.net/hphotos-xfp1/v/t1.0-9/10350625_821629777903835_8831958468022313740_n.jpg?oh=02990162c047811ae093a4ae3af0544a&amp;oe=575197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64" y="949540"/>
            <a:ext cx="7052628" cy="571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196752"/>
            <a:ext cx="7920880" cy="43924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5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l-PL" sz="5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l-PL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F:\herb-kolo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3580536" cy="415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259632" y="5589240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latin typeface="Arial" pitchFamily="34" charset="0"/>
                <a:cs typeface="Arial" pitchFamily="34" charset="0"/>
              </a:rPr>
              <a:t>Województwo  Świętokrzyskie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3369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928670"/>
            <a:ext cx="81734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PRACOWNIA ZABIEGÓW KOSMETYCZNYCH TWARZY I CIAŁA</a:t>
            </a: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https://z-1-scontent-waw1-1.xx.fbcdn.net/hphotos-xta1/v/t1.0-9/12208508_1211416005591875_4484338164951544739_n.jpg?oh=8bc399ed99431bbe6f580cabc36ec8fe&amp;oe=5754477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5076056" cy="337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14" y="4221088"/>
            <a:ext cx="396808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z-1-scontent-waw1-1.xx.fbcdn.net/hphotos-xaf1/v/t1.0-9/10999523_990211711045640_3066680691558741063_n.jpg?oh=5128f4edb4a6ae8e8926775c1c417c4c&amp;oe=578F8BA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528392" cy="529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s://z-1-scontent-waw1-1.xx.fbcdn.net/hphotos-frc1/v/t1.0-9/10922485_889704601096352_3623656354059543797_n.jpg?oh=53e4b060f2af472977f0cc7b3d7053f5&amp;oe=5753F1AA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3888035" cy="518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836712"/>
            <a:ext cx="7772400" cy="5334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l-PL" sz="4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699461" cy="514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9500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836712"/>
            <a:ext cx="7772400" cy="5334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l-PL" sz="4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52736"/>
            <a:ext cx="6951982" cy="46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9500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836712"/>
            <a:ext cx="7772400" cy="5334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l-PL" sz="4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05045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3980110" cy="530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9500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404664"/>
            <a:ext cx="81734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PRACOWNIA ZABIEGÓW PIELĘGNACYJNYCH DŁONI I STÓP</a:t>
            </a: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s://z-1-scontent-frt3-1.xx.fbcdn.net/v/t1.0-9/12193309_1208985525834923_269421065405361662_n.jpg?oh=3d58af819de8e0f98237b10bc360409a&amp;oe=57A0C5B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4572000" cy="3429000"/>
          </a:xfrm>
          <a:prstGeom prst="rect">
            <a:avLst/>
          </a:prstGeom>
          <a:noFill/>
        </p:spPr>
      </p:pic>
      <p:pic>
        <p:nvPicPr>
          <p:cNvPr id="54274" name="Picture 2" descr="https://z-1-scontent-frt3-1.xx.fbcdn.net/v/t1.0-9/12191394_1208985599168249_4212748156437466358_n.jpg?oh=66168f0a5ac22edfa1abccbb9daf826d&amp;oe=57D9746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3" y="3501008"/>
            <a:ext cx="4475987" cy="33569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836712"/>
            <a:ext cx="7772400" cy="5334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l-PL" sz="4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s://z-1-scontent-frt3-1.xx.fbcdn.net/hphotos-xta1/v/t1.0-9/12187863_1205664392833703_3010779540865519356_n.jpg?oh=845337fdbafb7957ab5acf5ce2bc98cb&amp;oe=578F22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24744"/>
            <a:ext cx="3857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9500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467544" y="212447"/>
            <a:ext cx="8173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TECHNIK STERYLIZACJI MEDYCZNEJ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883298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Lenovo\Desktop\PD__Fwd__CS\13234581_10204958922413005_2089652405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000108"/>
            <a:ext cx="7141464" cy="5356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7873968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836712"/>
            <a:ext cx="7772400" cy="5334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l-PL" sz="4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C:\Users\Lenovo\Desktop\PD__Fwd__CS\13275263_10204958926533108_1597777952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142984"/>
            <a:ext cx="3814191" cy="5085588"/>
          </a:xfrm>
          <a:prstGeom prst="rect">
            <a:avLst/>
          </a:prstGeom>
          <a:noFill/>
        </p:spPr>
      </p:pic>
      <p:pic>
        <p:nvPicPr>
          <p:cNvPr id="30723" name="Picture 3" descr="C:\Users\Lenovo\Desktop\PD__Fwd__CS\13275260_10204958926613110_389122875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00108"/>
            <a:ext cx="3964809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500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908720"/>
            <a:ext cx="8604448" cy="5760640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Szkoła szczyci się ponad 50-letnią</a:t>
            </a:r>
            <a:r>
              <a:rPr lang="pl-PL" sz="32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tradycją w kształceniu kadry medycznej.</a:t>
            </a:r>
            <a:b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Powstała w 1964 r. jako 2,5–letnia Szkoła Medyczna Pielęgniarstwa Psychiatrycznego. Od września 2005 r. funkcjonowała  pod nazwą Policealna Szkoła Medyczna </a:t>
            </a:r>
            <a:b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im. Hanny Chrzanowskiej w Morawicy.</a:t>
            </a:r>
            <a:b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Obecnie /od 01.09.2016/Centrum Kształcenia Zawodowego i Ustawicznego/</a:t>
            </a:r>
            <a:b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3200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l-PL" sz="3200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200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l-PL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6740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3527593" cy="627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C:\Users\Lenovo\Desktop\PD__Fwd__CS\13225092_10204958918852916_1142200706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7472" y="285728"/>
            <a:ext cx="3896976" cy="627127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323528" y="260648"/>
            <a:ext cx="8173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 smtClean="0"/>
              <a:t>	</a:t>
            </a:r>
            <a:endParaRPr lang="pl-PL" sz="2200" dirty="0"/>
          </a:p>
        </p:txBody>
      </p:sp>
      <p:pic>
        <p:nvPicPr>
          <p:cNvPr id="28674" name="Picture 2" descr="C:\Users\Lenovo\Desktop\PD__Fwd__CS\13230796_10204958926293102_1967185186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4057650" cy="5410200"/>
          </a:xfrm>
          <a:prstGeom prst="rect">
            <a:avLst/>
          </a:prstGeom>
          <a:noFill/>
        </p:spPr>
      </p:pic>
      <p:pic>
        <p:nvPicPr>
          <p:cNvPr id="28675" name="Picture 3" descr="C:\Users\Lenovo\Desktop\PD__Fwd__CS\13234785_10204958925773089_1770659537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4158" y="1214422"/>
            <a:ext cx="3911231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7873968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Lenovo\Desktop\PD__Fwd__CS\13234520_10204958926453106_274011576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20688"/>
            <a:ext cx="4214842" cy="5619789"/>
          </a:xfrm>
          <a:prstGeom prst="rect">
            <a:avLst/>
          </a:prstGeom>
          <a:noFill/>
        </p:spPr>
      </p:pic>
      <p:pic>
        <p:nvPicPr>
          <p:cNvPr id="31747" name="Picture 3" descr="C:\Users\Lenovo\Desktop\PD__Fwd__CS\13242286_10204958917252876_1952229950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8446" y="620689"/>
            <a:ext cx="3964809" cy="5619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7873968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323528" y="116632"/>
            <a:ext cx="838944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TECHNIK MASAŻYSTA</a:t>
            </a:r>
          </a:p>
          <a:p>
            <a:pPr algn="just"/>
            <a:r>
              <a:rPr lang="pl-PL" sz="2000" dirty="0" smtClean="0"/>
              <a:t>	</a:t>
            </a:r>
            <a:r>
              <a:rPr lang="pl-PL" sz="2000" dirty="0">
                <a:hlinkClick r:id="rId2"/>
              </a:rPr>
              <a:t/>
            </a:r>
            <a:br>
              <a:rPr lang="pl-PL" sz="2000" dirty="0">
                <a:hlinkClick r:id="rId2"/>
              </a:rPr>
            </a:b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4" y="1019943"/>
            <a:ext cx="8388424" cy="55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22023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791072" y="850234"/>
            <a:ext cx="8173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Pracownia masażu </a:t>
            </a:r>
            <a:endParaRPr lang="pl-P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26" y="1835916"/>
            <a:ext cx="3213726" cy="483344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14326"/>
            <a:ext cx="3240360" cy="487350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93619"/>
            <a:ext cx="2808312" cy="186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16466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4285188" y="959316"/>
            <a:ext cx="45730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Pracownia masażu-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Masaż gorącymi kamieniami</a:t>
            </a: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63650"/>
            <a:ext cx="4863488" cy="32337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64695" y="1906287"/>
            <a:ext cx="5635272" cy="374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6819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395536" y="260648"/>
            <a:ext cx="8173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Zajęcia praktyczne 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 Świętokrzyskim Centrum Psychiatrii 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 Morawicy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24203"/>
            <a:ext cx="3667336" cy="488978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8" y="1830308"/>
            <a:ext cx="3662757" cy="488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39556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116632"/>
            <a:ext cx="8173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Praktyka zawodowa-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Samorządowa Pracownia Rehabilitacyjna w Kijach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46330"/>
            <a:ext cx="3387284" cy="451637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49" y="2046330"/>
            <a:ext cx="3387285" cy="451637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26" y="1248139"/>
            <a:ext cx="2283718" cy="304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37990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428596" y="260994"/>
            <a:ext cx="8173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OPIEKUN MEDYCZNY</a:t>
            </a:r>
          </a:p>
        </p:txBody>
      </p:sp>
      <p:pic>
        <p:nvPicPr>
          <p:cNvPr id="15362" name="Picture 2" descr="F:\Dokumenty\Prezentacja kierunków nauczania\Opiekun medyczny\20160514_084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29459"/>
            <a:ext cx="8803322" cy="495186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0"/>
            <a:ext cx="817341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Zajęcia w pracowni szkolnej</a:t>
            </a:r>
            <a:br>
              <a:rPr lang="pl-PL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zabiegi  higieniczno – pielęgnacyjno -opiekuńcze</a:t>
            </a:r>
            <a:endParaRPr lang="pl-PL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F:\Dokumenty\Prezentacja kierunków nauczania\Opiekun medyczny\20160514_084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785926"/>
            <a:ext cx="2700977" cy="4801736"/>
          </a:xfrm>
          <a:prstGeom prst="rect">
            <a:avLst/>
          </a:prstGeom>
          <a:noFill/>
        </p:spPr>
      </p:pic>
      <p:pic>
        <p:nvPicPr>
          <p:cNvPr id="17411" name="Picture 3" descr="F:\Dokumenty\Prezentacja kierunków nauczania\Opiekun medyczny\20160514_084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785926"/>
            <a:ext cx="2700977" cy="4801736"/>
          </a:xfrm>
          <a:prstGeom prst="rect">
            <a:avLst/>
          </a:prstGeom>
          <a:noFill/>
        </p:spPr>
      </p:pic>
      <p:pic>
        <p:nvPicPr>
          <p:cNvPr id="17412" name="Picture 4" descr="F:\Dokumenty\Prezentacja kierunków nauczania\Opiekun medyczny\20160514_084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775120"/>
            <a:ext cx="2698398" cy="47971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8" y="1196752"/>
            <a:ext cx="7848600" cy="60960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Policealna Szkoła Medyczna 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im. Hanny Chrzanowskiej w Morawicy oraz Policealna Szkoła dla Dorosłych w strukturach Centrum Kształcenia Zawodowego i Ustawicznego 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to publiczne </a:t>
            </a:r>
            <a:r>
              <a:rPr lang="pl-PL" sz="3200" b="1" dirty="0" smtClean="0">
                <a:latin typeface="Arial" pitchFamily="34" charset="0"/>
                <a:ea typeface="+mj-ea"/>
                <a:cs typeface="Arial" pitchFamily="34" charset="0"/>
              </a:rPr>
              <a:t>szkoły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kształcące 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w zawodach medycznych, społecznych oraz usługowych, oferują najwyższy poziom nauczania, 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zdobycie wiedzy i wykształcenia.</a:t>
            </a:r>
          </a:p>
        </p:txBody>
      </p:sp>
    </p:spTree>
  </p:cSld>
  <p:clrMapOvr>
    <a:masterClrMapping/>
  </p:clrMapOvr>
  <p:transition advClick="0" advTm="5211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Dokumenty\Prezentacja kierunków nauczania\Opiekun medyczny\20160514_084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26" y="1000108"/>
            <a:ext cx="8890030" cy="500064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Dokumenty\Prezentacja kierunków nauczania\Opiekun medyczny\20160514_084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6632"/>
            <a:ext cx="3630002" cy="6453336"/>
          </a:xfrm>
          <a:prstGeom prst="rect">
            <a:avLst/>
          </a:prstGeom>
          <a:noFill/>
        </p:spPr>
      </p:pic>
      <p:pic>
        <p:nvPicPr>
          <p:cNvPr id="18435" name="Picture 3" descr="F:\Dokumenty\Prezentacja kierunków nauczania\Opiekun medyczny\20160514_084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6632"/>
            <a:ext cx="3645406" cy="64807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323528" y="102635"/>
            <a:ext cx="81734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TECHNIK FARMACEUTYCZNY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pl-P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75437"/>
            <a:ext cx="7583821" cy="569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979113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1628800"/>
            <a:ext cx="81734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a\Desktop\Prezentacja kierunków nauczania 1\technik farmaceutyczny\13241430_1921565818069718_13479191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76" y="548680"/>
            <a:ext cx="44804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\Desktop\Prezentacja kierunków nauczania 1\zdjecia farmacja\IMAG2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01" y="3645024"/>
            <a:ext cx="44804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\Desktop\Prezentacja kierunków nauczania 1\zdjecia farmacja\WP_20160502_08_43_06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312368" cy="589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29569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342898" y="260648"/>
            <a:ext cx="81734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Zajęcia z technologii postaci leków prowadzone w pracowni szkolnej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C:\Users\a\Desktop\Prezentacja kierunków nauczania 1\technik farmaceutyczny\13225017_1921561164736850_1862776030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9" y="1394953"/>
            <a:ext cx="2952328" cy="524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9487"/>
            <a:ext cx="4176464" cy="47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331989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156844"/>
            <a:ext cx="81734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Zajęcia z analizy leków prowadzone                         w pracowni szkolnej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C:\Users\a\Desktop\Prezentacja kierunków nauczania 1\zdjecia farmacja\IMG_20151120_094254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096344" cy="550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74" y="1340768"/>
            <a:ext cx="367009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74" y="4077072"/>
            <a:ext cx="3694922" cy="244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839408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273238" y="148617"/>
            <a:ext cx="817341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Zajęcia praktyczne realizowane                                 w aptece szpitalnej Wojewódzkiego Szpitala Zespolonego w Kielcach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pl-PL" sz="2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http://poczta.onet.pl/thumb.html?kid=39310348&amp;mid=62216982&amp;partPath=11&amp;size=800x600&amp;onError=4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white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75650"/>
            <a:ext cx="2808312" cy="49999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66" y="1675649"/>
            <a:ext cx="2825654" cy="503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75020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062" y="332656"/>
            <a:ext cx="4961983" cy="2791116"/>
          </a:xfrm>
          <a:prstGeom prst="rect">
            <a:avLst/>
          </a:prstGeom>
        </p:spPr>
      </p:pic>
      <p:pic>
        <p:nvPicPr>
          <p:cNvPr id="8194" name="Picture 2" descr="C:\Users\a\Desktop\Prezentacja kierunków nauczania 1\zdjecia farmacja\WP_20151006_10_58_29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56992"/>
            <a:ext cx="1695916" cy="301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\Desktop\Prezentacja kierunków nauczania 1\zdjecia farmacja\IMAG2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2822186" cy="501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735390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tekstu 13"/>
          <p:cNvSpPr>
            <a:spLocks noGrp="1"/>
          </p:cNvSpPr>
          <p:nvPr>
            <p:ph type="body" idx="1"/>
          </p:nvPr>
        </p:nvSpPr>
        <p:spPr>
          <a:xfrm>
            <a:off x="688165" y="260648"/>
            <a:ext cx="7772400" cy="150971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TERAPEUTA ZAJĘCIOWY</a:t>
            </a:r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\Desktop\Prezentacja kierunków nauczania\terapeuta zajęciowy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8" y="1052736"/>
            <a:ext cx="822175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733783"/>
      </p:ext>
    </p:extLst>
  </p:cSld>
  <p:clrMapOvr>
    <a:masterClrMapping/>
  </p:clrMapOvr>
  <p:transition advClick="0" advTm="4000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ZAJĘCIA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548680"/>
            <a:ext cx="7854696" cy="1392560"/>
          </a:xfrm>
        </p:spPr>
        <p:txBody>
          <a:bodyPr/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Zajęcia prowadzone w pracowni ceramicznej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a\Desktop\Prezentacja kierunków nauczania\terapeuta zajęciowy\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19" y="1412776"/>
            <a:ext cx="4451987" cy="267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\Desktop\Prezentacja kierunków nauczania\terapeuta zajęciowy\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37112"/>
            <a:ext cx="3488999" cy="23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\Desktop\Prezentacja kierunków nauczania\terapeuta zajęciowy\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6" y="1628800"/>
            <a:ext cx="2575858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07019"/>
      </p:ext>
    </p:extLst>
  </p:cSld>
  <p:clrMapOvr>
    <a:masterClrMapping/>
  </p:clrMapOvr>
  <p:transition advClick="0" advTm="4000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7854696" cy="3384376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Absolwenci pracują w wielu 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jednostkach medycznych 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w kraju i za granicą – szpitalach, przychodniach, </a:t>
            </a:r>
            <a:r>
              <a:rPr lang="pl-PL" sz="3200" b="1" dirty="0" smtClean="0">
                <a:latin typeface="Arial" pitchFamily="34" charset="0"/>
                <a:ea typeface="+mj-ea"/>
                <a:cs typeface="Arial" pitchFamily="34" charset="0"/>
              </a:rPr>
              <a:t>poradniach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, 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domach opieki itd.</a:t>
            </a:r>
          </a:p>
          <a:p>
            <a:pPr algn="ctr">
              <a:spcBef>
                <a:spcPct val="0"/>
              </a:spcBef>
            </a:pPr>
            <a:endParaRPr lang="pl-PL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algn="ctr"/>
            <a:endParaRPr lang="pl-PL" sz="4000" dirty="0"/>
          </a:p>
        </p:txBody>
      </p:sp>
    </p:spTree>
  </p:cSld>
  <p:clrMapOvr>
    <a:masterClrMapping/>
  </p:clrMapOvr>
  <p:transition advClick="0" advTm="5085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-127992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Zajęcia z muzykoterapii i umiejętności społecznych</a:t>
            </a:r>
            <a:br>
              <a:rPr lang="pl-PL" sz="3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3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C:\Users\a\Desktop\Prezentacja kierunków nauczania\terapeuta zajęciowy\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3009"/>
            <a:ext cx="3851920" cy="23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\Desktop\Prezentacja kierunków nauczania\terapeuta zajęciowy\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99" y="126876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\Desktop\Prezentacja kierunków nauczania\terapeuta zajęciowy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49080"/>
            <a:ext cx="4283968" cy="25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93626"/>
      </p:ext>
    </p:extLst>
  </p:cSld>
  <p:clrMapOvr>
    <a:masterClrMapping/>
  </p:clrMapOvr>
  <p:transition advClick="0" advTm="4000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1628800"/>
            <a:ext cx="8173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PROJEKTY: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57158" y="2071678"/>
            <a:ext cx="8572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ERASMUS +</a:t>
            </a:r>
          </a:p>
          <a:p>
            <a:pPr>
              <a:buFont typeface="Arial" pitchFamily="34" charset="0"/>
              <a:buChar char="•"/>
            </a:pP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WSPÓLNA PASJA - WSPÓLNA PRZYSZŁOŚĆ.  WSPÓŁPRACA SZKÓŁ MEDYCZNYCH </a:t>
            </a:r>
          </a:p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Z POLSKI I UKRAINY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1628800"/>
            <a:ext cx="8173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pl-PL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57158" y="714357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</a:t>
            </a:r>
          </a:p>
        </p:txBody>
      </p:sp>
      <p:pic>
        <p:nvPicPr>
          <p:cNvPr id="39939" name="Picture 3" descr="C:\Users\Admin\Desktop\tomek\11102890_984221144978030_377248122427684714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222189"/>
            <a:ext cx="8263011" cy="4295044"/>
          </a:xfrm>
          <a:prstGeom prst="rect">
            <a:avLst/>
          </a:prstGeom>
          <a:noFill/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357158" y="1052737"/>
            <a:ext cx="7905852" cy="4680520"/>
          </a:xfrm>
        </p:spPr>
        <p:txBody>
          <a:bodyPr>
            <a:normAutofit/>
          </a:bodyPr>
          <a:lstStyle/>
          <a:p>
            <a:r>
              <a:rPr lang="pl-PL" dirty="0" smtClean="0"/>
              <a:t>ERASMUS+</a:t>
            </a:r>
            <a:endParaRPr lang="pl-PL" dirty="0"/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533400" y="6143644"/>
            <a:ext cx="7854696" cy="71435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Grupa uczniów wyjeżdżająca na praktyki zawodowe do Wielkiej Brytanii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min\Downloads\13063197_1356775944389213_7360806893094013195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571900" cy="6350044"/>
          </a:xfrm>
          <a:prstGeom prst="rect">
            <a:avLst/>
          </a:prstGeom>
          <a:noFill/>
        </p:spPr>
      </p:pic>
      <p:pic>
        <p:nvPicPr>
          <p:cNvPr id="37891" name="Picture 3" descr="C:\Users\Admin\Downloads\12983263_1350237861709688_9090338231337228257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14290"/>
            <a:ext cx="3643338" cy="647704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1628800"/>
            <a:ext cx="8173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PROJEKTY: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C:\Users\Admin\Desktop\tomek\12923084_1344782335588574_908703244592014967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6223044" cy="3500462"/>
          </a:xfrm>
          <a:prstGeom prst="rect">
            <a:avLst/>
          </a:prstGeom>
          <a:noFill/>
        </p:spPr>
      </p:pic>
      <p:pic>
        <p:nvPicPr>
          <p:cNvPr id="5" name="Picture 2" descr="C:\Users\Admin\Desktop\tomek\12670880_1338729766193831_654286520324249285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7677" y="3429000"/>
            <a:ext cx="5842008" cy="328613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1628800"/>
            <a:ext cx="8173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pl-PL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C:\Users\Admin\Desktop\DCIM\100D5200\DSC_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4974" cy="3479872"/>
          </a:xfrm>
          <a:prstGeom prst="rect">
            <a:avLst/>
          </a:prstGeom>
          <a:noFill/>
        </p:spPr>
      </p:pic>
      <p:pic>
        <p:nvPicPr>
          <p:cNvPr id="36867" name="Picture 3" descr="C:\Users\Admin\Downloads\12957609_1344781685588639_5175195218041470754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714752"/>
            <a:ext cx="5587997" cy="31432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100D5200\DSC_0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179455">
            <a:off x="4367080" y="2019410"/>
            <a:ext cx="5750162" cy="3860769"/>
          </a:xfrm>
          <a:prstGeom prst="rect">
            <a:avLst/>
          </a:prstGeom>
          <a:noFill/>
        </p:spPr>
      </p:pic>
      <p:pic>
        <p:nvPicPr>
          <p:cNvPr id="27653" name="Picture 5" descr="D:\100D5200\DSC_0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08642" cy="3809288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142844" y="4214818"/>
            <a:ext cx="41434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WSPÓLNA PASJA - WSPÓLNA PRZYSZŁOŚĆ. WSPÓŁPRACA SZKÓŁ MEDYCZNYCH Z POLSKI </a:t>
            </a:r>
          </a:p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I UKRAINY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100D5200\DSC_08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713">
            <a:off x="3202449" y="277552"/>
            <a:ext cx="5674063" cy="3786214"/>
          </a:xfrm>
          <a:prstGeom prst="rect">
            <a:avLst/>
          </a:prstGeom>
          <a:noFill/>
        </p:spPr>
      </p:pic>
      <p:pic>
        <p:nvPicPr>
          <p:cNvPr id="4" name="Picture 4" descr="D:\100D5200\DSC_0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24301">
            <a:off x="304291" y="3100015"/>
            <a:ext cx="4808854" cy="3208873"/>
          </a:xfrm>
          <a:prstGeom prst="rect">
            <a:avLst/>
          </a:prstGeom>
          <a:noFill/>
        </p:spPr>
      </p:pic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251520" y="1574007"/>
            <a:ext cx="7134944" cy="1193304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428596" y="214290"/>
            <a:ext cx="4610136" cy="3643338"/>
          </a:xfrm>
        </p:spPr>
        <p:txBody>
          <a:bodyPr>
            <a:normAutofit/>
          </a:bodyPr>
          <a:lstStyle/>
          <a:p>
            <a:pPr algn="l"/>
            <a:endParaRPr lang="pl-PL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l-P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Gry i zabawy </a:t>
            </a:r>
          </a:p>
          <a:p>
            <a:pPr algn="l"/>
            <a:r>
              <a:rPr lang="pl-P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integracyjne</a:t>
            </a:r>
            <a:endParaRPr lang="pl-P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100D5200\DSC_0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429684" cy="5624998"/>
          </a:xfrm>
          <a:prstGeom prst="rect">
            <a:avLst/>
          </a:prstGeom>
          <a:noFill/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533400" y="5786454"/>
            <a:ext cx="7854696" cy="714380"/>
          </a:xfrm>
        </p:spPr>
        <p:txBody>
          <a:bodyPr/>
          <a:lstStyle/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Grupa polsko - ukraińska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100D5200\DSC_0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924658" cy="3286148"/>
          </a:xfrm>
          <a:prstGeom prst="rect">
            <a:avLst/>
          </a:prstGeom>
          <a:noFill/>
        </p:spPr>
      </p:pic>
      <p:pic>
        <p:nvPicPr>
          <p:cNvPr id="32771" name="Picture 3" descr="D:\100D5200\DSC_0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40131" y="2187950"/>
            <a:ext cx="5601983" cy="3738116"/>
          </a:xfrm>
          <a:prstGeom prst="rect">
            <a:avLst/>
          </a:prstGeom>
          <a:noFill/>
        </p:spPr>
      </p:pic>
      <p:sp>
        <p:nvSpPr>
          <p:cNvPr id="11" name="Tytuł 10"/>
          <p:cNvSpPr>
            <a:spLocks noGrp="1"/>
          </p:cNvSpPr>
          <p:nvPr>
            <p:ph type="ctrTitle"/>
          </p:nvPr>
        </p:nvSpPr>
        <p:spPr>
          <a:xfrm>
            <a:off x="467544" y="-243408"/>
            <a:ext cx="7851648" cy="1828800"/>
          </a:xfrm>
        </p:spPr>
        <p:txBody>
          <a:bodyPr>
            <a:normAutofit/>
          </a:bodyPr>
          <a:lstStyle/>
          <a:p>
            <a:r>
              <a:rPr lang="pl-PL" sz="3200" dirty="0"/>
              <a:t>Wymiana doświadczeń, wiedzy i umiejętności praktycznych pomiędzy uczestnikami projektu</a:t>
            </a:r>
            <a:br>
              <a:rPr lang="pl-PL" sz="3200" dirty="0"/>
            </a:br>
            <a:endParaRPr lang="pl-PL" sz="3200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8596" y="1000108"/>
            <a:ext cx="7854696" cy="4536504"/>
          </a:xfrm>
        </p:spPr>
        <p:txBody>
          <a:bodyPr>
            <a:noAutofit/>
          </a:bodyPr>
          <a:lstStyle/>
          <a:p>
            <a:pPr algn="ctr"/>
            <a:endParaRPr lang="pl-PL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Praktyki w Wielkiej Brytanii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Bardzo wysoki % zdawalności egzaminu potwierdzającego kwalifikacje w zawodzie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Wykwalifikowana kadra pedagogiczna</a:t>
            </a:r>
          </a:p>
          <a:p>
            <a:pPr algn="ctr"/>
            <a:endParaRPr lang="pl-PL" sz="4000" dirty="0"/>
          </a:p>
        </p:txBody>
      </p:sp>
    </p:spTree>
  </p:cSld>
  <p:clrMapOvr>
    <a:masterClrMapping/>
  </p:clrMapOvr>
  <p:transition advClick="0" advTm="5085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100D5200\DSC_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5888130" cy="3929058"/>
          </a:xfrm>
          <a:prstGeom prst="rect">
            <a:avLst/>
          </a:prstGeom>
          <a:noFill/>
        </p:spPr>
      </p:pic>
      <p:pic>
        <p:nvPicPr>
          <p:cNvPr id="33795" name="Picture 3" descr="D:\100D5200\DSC_0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17133" y="2931133"/>
            <a:ext cx="4710494" cy="31432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100D5200\DSC_1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14686"/>
            <a:ext cx="5138726" cy="3428992"/>
          </a:xfrm>
          <a:prstGeom prst="rect">
            <a:avLst/>
          </a:prstGeom>
          <a:noFill/>
        </p:spPr>
      </p:pic>
      <p:pic>
        <p:nvPicPr>
          <p:cNvPr id="30723" name="Picture 3" descr="D:\100D5200\DSC_1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14290"/>
            <a:ext cx="5138774" cy="342902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100D5200\DSC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59946" cy="3643338"/>
          </a:xfrm>
          <a:prstGeom prst="rect">
            <a:avLst/>
          </a:prstGeom>
          <a:noFill/>
        </p:spPr>
      </p:pic>
      <p:pic>
        <p:nvPicPr>
          <p:cNvPr id="31747" name="Picture 3" descr="C:\Users\Admin\Desktop\Eliza foty\projekt2\DSC_0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7" y="3664167"/>
            <a:ext cx="4786314" cy="319383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\Desktop\Eliza foty\projekt2\DSC_0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282311" cy="2857520"/>
          </a:xfrm>
          <a:prstGeom prst="rect">
            <a:avLst/>
          </a:prstGeom>
          <a:noFill/>
        </p:spPr>
      </p:pic>
      <p:pic>
        <p:nvPicPr>
          <p:cNvPr id="34819" name="Picture 3" descr="C:\Users\Admin\Desktop\Eliza foty\projekt2\DSC_0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214686"/>
            <a:ext cx="5245784" cy="350043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min\Desktop\Eliza foty\projekt2\DSC_0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5000660" cy="3336863"/>
          </a:xfrm>
          <a:prstGeom prst="rect">
            <a:avLst/>
          </a:prstGeom>
          <a:noFill/>
        </p:spPr>
      </p:pic>
      <p:pic>
        <p:nvPicPr>
          <p:cNvPr id="35843" name="Picture 3" descr="C:\Users\Admin\Desktop\Eliza foty\projekt2\DSC_0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7" y="3525002"/>
            <a:ext cx="4994868" cy="333299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908720"/>
            <a:ext cx="8382000" cy="559836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800" smtClean="0">
                <a:solidFill>
                  <a:schemeClr val="tx1"/>
                </a:solidFill>
                <a:latin typeface="Times New Roman" charset="0"/>
              </a:rPr>
              <a:t>Od 01.09.2016. </a:t>
            </a:r>
            <a:r>
              <a:rPr lang="pl-PL" sz="2800" dirty="0" smtClean="0">
                <a:solidFill>
                  <a:schemeClr val="tx1"/>
                </a:solidFill>
                <a:latin typeface="Times New Roman" charset="0"/>
              </a:rPr>
              <a:t>pod nową nazwą Centrum Kształcenia Zawodowego i Ustawicznego            </a:t>
            </a: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ul. Kielecka 7</a:t>
            </a:r>
            <a:b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26-026 Morawica (woj. świętokrzyskie)</a:t>
            </a:r>
            <a:b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"/>
              </a:rPr>
              <a:t>szkolamedyczna@o2.pl</a:t>
            </a: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strona internetowa: </a:t>
            </a:r>
            <a:b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/>
              </a:rPr>
              <a:t>www.szkola-medyczna.com.pl</a:t>
            </a: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b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l-PL" sz="2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C:\Users\Pracownia Komputerow\Desktop\dołącz-do-nas-na-Facebo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5357826"/>
            <a:ext cx="5725245" cy="12927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515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11560" y="1772816"/>
            <a:ext cx="7854696" cy="3888432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Profesjonalne pracownie: </a:t>
            </a:r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kosmetyczne, </a:t>
            </a:r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komputerowa, masażu, językowa, anatomiczna, zabiegów medycznych, technologii postaci leków, pierwszej pomocy, opiekuna </a:t>
            </a:r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medycznego</a:t>
            </a:r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RTG</a:t>
            </a:r>
            <a:endParaRPr lang="pl-PL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3200" dirty="0" smtClean="0"/>
              <a:t> </a:t>
            </a:r>
          </a:p>
          <a:p>
            <a:pPr algn="ctr"/>
            <a:endParaRPr lang="pl-PL" sz="4000" dirty="0"/>
          </a:p>
        </p:txBody>
      </p:sp>
    </p:spTree>
  </p:cSld>
  <p:clrMapOvr>
    <a:masterClrMapping/>
  </p:clrMapOvr>
  <p:transition advClick="0" advTm="5085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prezentacja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3595" y="3503138"/>
            <a:ext cx="4305855" cy="3188303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4447920" y="908720"/>
            <a:ext cx="46960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l-PL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4653596" y="6291331"/>
            <a:ext cx="432752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Pracownia zabiegów medycznych</a:t>
            </a:r>
            <a:endParaRPr lang="pl-PL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F:\szkoła masaż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84192"/>
            <a:ext cx="3816424" cy="278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39551" y="3884192"/>
            <a:ext cx="3816425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Pracownia masażu</a:t>
            </a:r>
            <a:endParaRPr lang="pl-PL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90" y="188641"/>
            <a:ext cx="5814392" cy="325201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377890" y="3045556"/>
            <a:ext cx="581439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Pracownia </a:t>
            </a:r>
            <a:r>
              <a:rPr lang="pl-P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technologii postaci leków</a:t>
            </a:r>
            <a:endParaRPr lang="pl-PL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5429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332656"/>
            <a:ext cx="7848872" cy="5040560"/>
          </a:xfrm>
        </p:spPr>
        <p:txBody>
          <a:bodyPr>
            <a:norm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pl-PL" sz="3600" i="1" dirty="0" smtClean="0">
                <a:solidFill>
                  <a:srgbClr val="FF000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Centrum Kształcenia Zawodowego i Ustawicznego w Morawicy</a:t>
            </a:r>
            <a:br>
              <a:rPr lang="pl-PL" sz="3600" i="1" dirty="0" smtClean="0">
                <a:solidFill>
                  <a:srgbClr val="FF000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pl-PL" sz="3600" i="1" dirty="0">
                <a:solidFill>
                  <a:srgbClr val="FF000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pl-PL" sz="3600" i="1" dirty="0">
                <a:solidFill>
                  <a:srgbClr val="FF000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prowadzi </a:t>
            </a:r>
            <a:b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kształcenie praktyczne w ramach szkoły dla </a:t>
            </a:r>
            <a:r>
              <a:rPr lang="pl-PL" sz="3200" i="1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młodzieży i dorosłych</a:t>
            </a:r>
            <a: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pl-PL" sz="3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pod okiem instruktorów w wielu placówkach medycznych.</a:t>
            </a:r>
            <a:r>
              <a:rPr lang="pl-PL" sz="30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pl-PL" sz="30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pl-PL" sz="30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pl-PL" sz="30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endParaRPr lang="pl-PL" sz="30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advClick="0" advTm="4742"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2246</TotalTime>
  <Words>335</Words>
  <Application>Microsoft Office PowerPoint</Application>
  <PresentationFormat>Pokaz na ekranie (4:3)</PresentationFormat>
  <Paragraphs>84</Paragraphs>
  <Slides>65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65</vt:i4>
      </vt:variant>
    </vt:vector>
  </HeadingPairs>
  <TitlesOfParts>
    <vt:vector size="68" baseType="lpstr">
      <vt:lpstr>Przepływ</vt:lpstr>
      <vt:lpstr>1_Przepływ</vt:lpstr>
      <vt:lpstr>Obraz - mapa bitowa</vt:lpstr>
      <vt:lpstr>Policealna Szkoła Medyczna</vt:lpstr>
      <vt:lpstr> </vt:lpstr>
      <vt:lpstr>   Szkoła szczyci się ponad 50-letnią  tradycją w kształceniu kadry medycznej.  Powstała w 1964 r. jako 2,5–letnia Szkoła Medyczna Pielęgniarstwa Psychiatrycznego. Od września 2005 r. funkcjonowała  pod nazwą Policealna Szkoła Medyczna  im. Hanny Chrzanowskiej w Morawicy. Obecnie /od 01.09.2016/Centrum Kształcenia Zawodowego i Ustawicznego/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Centrum Kształcenia Zawodowego i Ustawicznego w Morawicy  prowadzi  kształcenie praktyczne w ramach szkoły dla młodzieży i dorosłych pod okiem instruktorów w wielu placówkach medycznych.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 </vt:lpstr>
      <vt:lpstr> </vt:lpstr>
      <vt:lpstr>Prezentacja programu PowerPoint</vt:lpstr>
      <vt:lpstr> 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ZAJĘCIA </vt:lpstr>
      <vt:lpstr>Zajęcia z muzykoterapii i umiejętności społecznych </vt:lpstr>
      <vt:lpstr>Prezentacja programu PowerPoint</vt:lpstr>
      <vt:lpstr>ERASMUS+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Wymiana doświadczeń, wiedzy i umiejętności praktycznych pomiędzy uczestnikami projektu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Od 01.09.2016. pod nową nazwą Centrum Kształcenia Zawodowego i Ustawicznego             ul. Kielecka 7 26-026 Morawica (woj. świętokrzyskie) e-mail: szkolamedyczna@o2.pl strona internetowa:  www.szkola-medyczna.com.pl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„SZKOŁA  DLA RYNKU PRACY”  w obszarze zawodowym: medyczno-społecznym oraz ochrony i bezpieczeństwa osób i mienia</dc:title>
  <dc:creator>Monika</dc:creator>
  <cp:lastModifiedBy>Toshiba</cp:lastModifiedBy>
  <cp:revision>346</cp:revision>
  <dcterms:created xsi:type="dcterms:W3CDTF">2013-11-27T18:56:26Z</dcterms:created>
  <dcterms:modified xsi:type="dcterms:W3CDTF">2016-11-21T19:57:44Z</dcterms:modified>
</cp:coreProperties>
</file>